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696" y="3608866"/>
            <a:ext cx="7766936" cy="164630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State Travel Reimbursement Procedures and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Processes </a:t>
            </a:r>
          </a:p>
        </p:txBody>
      </p:sp>
    </p:spTree>
    <p:extLst>
      <p:ext uri="{BB962C8B-B14F-4D97-AF65-F5344CB8AC3E}">
        <p14:creationId xmlns:p14="http://schemas.microsoft.com/office/powerpoint/2010/main" val="2424984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6117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solidFill>
                  <a:schemeClr val="tx2"/>
                </a:solidFill>
              </a:rPr>
              <a:t>Entry for meals provided on the first/last </a:t>
            </a:r>
            <a:r>
              <a:rPr lang="en-US" b="1" u="sng" dirty="0" smtClean="0">
                <a:solidFill>
                  <a:schemeClr val="tx2"/>
                </a:solidFill>
              </a:rPr>
              <a:t>day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26273"/>
            <a:ext cx="8596668" cy="5029200"/>
          </a:xfrm>
        </p:spPr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Lunch </a:t>
            </a:r>
            <a:r>
              <a:rPr lang="en-US" dirty="0"/>
              <a:t>provided on the last day of a conference in </a:t>
            </a:r>
            <a:r>
              <a:rPr lang="en-US" dirty="0" smtClean="0"/>
              <a:t>Bunkie.</a:t>
            </a:r>
            <a:endParaRPr lang="en-US" dirty="0"/>
          </a:p>
          <a:p>
            <a:r>
              <a:rPr lang="en-US" dirty="0"/>
              <a:t>Total First/Last Day of Travel is $44.25.</a:t>
            </a:r>
          </a:p>
          <a:p>
            <a:r>
              <a:rPr lang="en-US" dirty="0"/>
              <a:t>Lunch rate is $15.00.</a:t>
            </a:r>
          </a:p>
          <a:p>
            <a:r>
              <a:rPr lang="en-US" dirty="0"/>
              <a:t>Total amount for the last day is $29.25 ($44.25 - $15.00 = $29.25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270" y="3499120"/>
            <a:ext cx="9786398" cy="142092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9274002" y="4516244"/>
            <a:ext cx="550222" cy="32338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147930" y="4516244"/>
            <a:ext cx="401445" cy="32338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8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671" y="9664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u="sng" dirty="0" smtClean="0">
                <a:solidFill>
                  <a:schemeClr val="tx2"/>
                </a:solidFill>
              </a:rPr>
              <a:t>Required documentation for reimbursement</a:t>
            </a:r>
            <a:endParaRPr lang="en-US" sz="4000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671" y="1747994"/>
            <a:ext cx="8596668" cy="5110006"/>
          </a:xfrm>
        </p:spPr>
        <p:txBody>
          <a:bodyPr>
            <a:normAutofit/>
          </a:bodyPr>
          <a:lstStyle/>
          <a:p>
            <a:r>
              <a:rPr lang="en-US" dirty="0" smtClean="0"/>
              <a:t>1. Training and/or Travel Request Authorization. </a:t>
            </a:r>
          </a:p>
          <a:p>
            <a:r>
              <a:rPr lang="en-US" dirty="0"/>
              <a:t>2. </a:t>
            </a:r>
            <a:r>
              <a:rPr lang="en-US" dirty="0" smtClean="0"/>
              <a:t>A </a:t>
            </a:r>
            <a:r>
              <a:rPr lang="en-US" dirty="0"/>
              <a:t>formal agenda, program, letter of invitation, or registration fee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 A written approval for expense reimbursement if PPM 49 requires it.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Example: </a:t>
            </a:r>
          </a:p>
          <a:p>
            <a:pPr marL="0" indent="0">
              <a:buNone/>
            </a:pPr>
            <a:r>
              <a:rPr lang="en-US" sz="1600" i="1" dirty="0" smtClean="0">
                <a:solidFill>
                  <a:schemeClr val="accent5">
                    <a:lumMod val="75000"/>
                  </a:schemeClr>
                </a:solidFill>
              </a:rPr>
              <a:t>	A </a:t>
            </a:r>
            <a:r>
              <a:rPr lang="en-US" sz="1600" i="1" dirty="0">
                <a:solidFill>
                  <a:schemeClr val="accent5">
                    <a:lumMod val="75000"/>
                  </a:schemeClr>
                </a:solidFill>
              </a:rPr>
              <a:t>traveler must receive prior approval from their department head to use his/her personal vehicle and be reimbursed more than 99 miles</a:t>
            </a:r>
            <a:r>
              <a:rPr lang="en-US" sz="1600" i="1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sz="1600" i="1" dirty="0" smtClean="0">
                <a:solidFill>
                  <a:schemeClr val="accent5">
                    <a:lumMod val="75000"/>
                  </a:schemeClr>
                </a:solidFill>
              </a:rPr>
              <a:t>	Department </a:t>
            </a:r>
            <a:r>
              <a:rPr lang="en-US" sz="1600" i="1" dirty="0">
                <a:solidFill>
                  <a:schemeClr val="accent5">
                    <a:lumMod val="75000"/>
                  </a:schemeClr>
                </a:solidFill>
              </a:rPr>
              <a:t>head or his/her designee may approve reimbursement to a traveler for airline charges for one checked bag for a business trip of 5 days or less and for two checked bags for business trips exceeding 5 days. Additional luggage or equipment required for the business travel </a:t>
            </a:r>
            <a:r>
              <a:rPr lang="en-US" sz="1600" i="1" u="sng" dirty="0">
                <a:solidFill>
                  <a:schemeClr val="accent5">
                    <a:lumMod val="75000"/>
                  </a:schemeClr>
                </a:solidFill>
              </a:rPr>
              <a:t>may be reimbursed with justification and receipts. </a:t>
            </a:r>
            <a:endParaRPr lang="en-US" sz="1600" i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600" i="1" u="sng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/>
              <a:t>4. Copies of </a:t>
            </a:r>
            <a:r>
              <a:rPr lang="en-US" dirty="0"/>
              <a:t>itemized receipts to support all </a:t>
            </a:r>
            <a:r>
              <a:rPr lang="en-US" dirty="0" smtClean="0"/>
              <a:t>expenditures.</a:t>
            </a:r>
          </a:p>
          <a:p>
            <a:r>
              <a:rPr lang="en-US" dirty="0" smtClean="0"/>
              <a:t>5. LaCarte policy must be followed.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895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577" y="340732"/>
            <a:ext cx="8596668" cy="1320800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tx2"/>
                </a:solidFill>
              </a:rPr>
              <a:t>Deadlines for Submission</a:t>
            </a:r>
            <a:endParaRPr lang="en-US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368" y="1538869"/>
            <a:ext cx="8596668" cy="570942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Submit your travel reimbursement request as soon as you return from your trip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Any </a:t>
            </a:r>
            <a:r>
              <a:rPr lang="en-US" sz="2000" dirty="0"/>
              <a:t>travels dated prior to July 1</a:t>
            </a:r>
            <a:r>
              <a:rPr lang="en-US" sz="2000" baseline="30000" dirty="0"/>
              <a:t>st</a:t>
            </a:r>
            <a:r>
              <a:rPr lang="en-US" sz="2000" dirty="0"/>
              <a:t> must be entered in LEO no later than July 15</a:t>
            </a:r>
            <a:r>
              <a:rPr lang="en-US" sz="2000" baseline="30000" dirty="0"/>
              <a:t>th</a:t>
            </a:r>
            <a:r>
              <a:rPr lang="en-US" sz="2000" dirty="0"/>
              <a:t> with no </a:t>
            </a:r>
            <a:r>
              <a:rPr lang="en-US" sz="2000" dirty="0" smtClean="0"/>
              <a:t>exceptions.</a:t>
            </a:r>
          </a:p>
          <a:p>
            <a:r>
              <a:rPr lang="en-US" sz="2000" dirty="0" smtClean="0"/>
              <a:t>For </a:t>
            </a:r>
            <a:r>
              <a:rPr lang="en-US" sz="2000" dirty="0"/>
              <a:t>travels dated prior to July 1</a:t>
            </a:r>
            <a:r>
              <a:rPr lang="en-US" sz="2000" baseline="30000" dirty="0"/>
              <a:t>st</a:t>
            </a:r>
            <a:r>
              <a:rPr lang="en-US" sz="2000" dirty="0"/>
              <a:t> that were not entered in LEO before July 15</a:t>
            </a:r>
            <a:r>
              <a:rPr lang="en-US" sz="2000" baseline="30000" dirty="0"/>
              <a:t>th</a:t>
            </a:r>
            <a:r>
              <a:rPr lang="en-US" sz="2000" dirty="0"/>
              <a:t>, a Travel Expense Account form with all supporting documentation </a:t>
            </a:r>
            <a:r>
              <a:rPr lang="en-US" sz="2000" b="1" u="sng" dirty="0"/>
              <a:t>must</a:t>
            </a:r>
            <a:r>
              <a:rPr lang="en-US" sz="2000" dirty="0"/>
              <a:t> be submitted to Financial Services.</a:t>
            </a:r>
          </a:p>
          <a:p>
            <a:r>
              <a:rPr lang="en-US" sz="2000" dirty="0" smtClean="0"/>
              <a:t>Travels </a:t>
            </a:r>
            <a:r>
              <a:rPr lang="en-US" sz="2000" dirty="0"/>
              <a:t>that cross a fiscal year (June through July) will be reimbursed out of new fiscal year. </a:t>
            </a:r>
            <a:r>
              <a:rPr lang="en-US" sz="2000" dirty="0" smtClean="0"/>
              <a:t>Payments </a:t>
            </a:r>
            <a:r>
              <a:rPr lang="en-US" sz="2000" dirty="0"/>
              <a:t>will be </a:t>
            </a:r>
            <a:r>
              <a:rPr lang="en-US" sz="2000" dirty="0" smtClean="0"/>
              <a:t>processed </a:t>
            </a:r>
            <a:r>
              <a:rPr lang="en-US" sz="2000" dirty="0"/>
              <a:t>as new fiscal year funds are available.</a:t>
            </a:r>
          </a:p>
          <a:p>
            <a:r>
              <a:rPr lang="en-US" sz="2000" dirty="0"/>
              <a:t>Any delays in the submission of travel reimbursement requests at the end of the fiscal year will result in delaying reimbursement.  A check will be cut and mailed to the traveler as new fiscal year funds are available.</a:t>
            </a:r>
          </a:p>
        </p:txBody>
      </p:sp>
    </p:spTree>
    <p:extLst>
      <p:ext uri="{BB962C8B-B14F-4D97-AF65-F5344CB8AC3E}">
        <p14:creationId xmlns:p14="http://schemas.microsoft.com/office/powerpoint/2010/main" val="231412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</a:rPr>
              <a:t>Agenda</a:t>
            </a:r>
            <a:endParaRPr lang="en-US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POLICY AND PROCEDURE MEMORANDUM </a:t>
            </a:r>
            <a:r>
              <a:rPr lang="en-US" sz="3200" dirty="0" smtClean="0"/>
              <a:t>49 (PPM 49)</a:t>
            </a:r>
          </a:p>
          <a:p>
            <a:endParaRPr lang="en-US" sz="3200" dirty="0"/>
          </a:p>
          <a:p>
            <a:r>
              <a:rPr lang="en-US" sz="3200" dirty="0" smtClean="0"/>
              <a:t>Travel Expense Entries in LEO </a:t>
            </a:r>
            <a:r>
              <a:rPr lang="en-US" sz="3200" smtClean="0"/>
              <a:t>(Demonstration)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40448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3512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tx2">
                    <a:lumMod val="75000"/>
                  </a:schemeClr>
                </a:solidFill>
              </a:rPr>
              <a:t>PPM 49 – Travel Guide</a:t>
            </a:r>
            <a:endParaRPr lang="en-US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3" y="2041582"/>
            <a:ext cx="9001925" cy="319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712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821" y="208156"/>
            <a:ext cx="8596668" cy="739698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tx2">
                    <a:lumMod val="75000"/>
                  </a:schemeClr>
                </a:solidFill>
              </a:rPr>
              <a:t>PPM 49 – Travel Guide</a:t>
            </a:r>
            <a:endParaRPr lang="en-US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" r="118" b="26157"/>
          <a:stretch/>
        </p:blipFill>
        <p:spPr>
          <a:xfrm>
            <a:off x="677334" y="858646"/>
            <a:ext cx="9369915" cy="5999354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677334" y="6590371"/>
            <a:ext cx="850383" cy="26762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2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chemeClr val="tx2"/>
                </a:solidFill>
              </a:rPr>
              <a:t>PPM 49 – Travel Guide  </a:t>
            </a:r>
            <a:r>
              <a:rPr lang="en-US" b="1" u="sng" dirty="0" smtClean="0">
                <a:solidFill>
                  <a:srgbClr val="FF0000"/>
                </a:solidFill>
              </a:rPr>
              <a:t>(</a:t>
            </a:r>
            <a:r>
              <a:rPr lang="en-US" b="1" u="sng" dirty="0" err="1" smtClean="0">
                <a:solidFill>
                  <a:srgbClr val="FF0000"/>
                </a:solidFill>
              </a:rPr>
              <a:t>Ctrl+F</a:t>
            </a:r>
            <a:r>
              <a:rPr lang="en-US" b="1" u="sng" dirty="0" smtClean="0">
                <a:solidFill>
                  <a:srgbClr val="FF0000"/>
                </a:solidFill>
              </a:rPr>
              <a:t>)</a:t>
            </a:r>
            <a:endParaRPr lang="en-US" b="1" u="sng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270000"/>
            <a:ext cx="8842917" cy="5431084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975668" y="1538870"/>
            <a:ext cx="3778039" cy="59101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7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505" y="85493"/>
            <a:ext cx="8596668" cy="1320800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2"/>
                </a:solidFill>
              </a:rPr>
              <a:t>Mileage Rate for Personally Owned Vehicles - </a:t>
            </a:r>
            <a:r>
              <a:rPr lang="en-US" b="1" u="sng" dirty="0" smtClean="0">
                <a:solidFill>
                  <a:schemeClr val="tx2"/>
                </a:solidFill>
              </a:rPr>
              <a:t>GSA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23123"/>
          <a:stretch/>
        </p:blipFill>
        <p:spPr>
          <a:xfrm>
            <a:off x="1973766" y="1313170"/>
            <a:ext cx="6592352" cy="557561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107580" y="4750418"/>
            <a:ext cx="6356195" cy="99245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03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578" y="0"/>
            <a:ext cx="8596668" cy="1320800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2"/>
                </a:solidFill>
              </a:rPr>
              <a:t>Domestic Travel Lodging and Meal Rates – </a:t>
            </a:r>
            <a:r>
              <a:rPr lang="en-US" b="1" u="sng" dirty="0" smtClean="0">
                <a:solidFill>
                  <a:schemeClr val="tx2"/>
                </a:solidFill>
              </a:rPr>
              <a:t>GSA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815" y="1204915"/>
            <a:ext cx="4722929" cy="5639082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61096" y="2005912"/>
            <a:ext cx="5544324" cy="347711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872815" y="1838643"/>
            <a:ext cx="294090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Arrow 13"/>
          <p:cNvSpPr/>
          <p:nvPr/>
        </p:nvSpPr>
        <p:spPr>
          <a:xfrm>
            <a:off x="5595744" y="3869472"/>
            <a:ext cx="325554" cy="27878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11006254" y="3989589"/>
            <a:ext cx="133814" cy="49320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44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712" y="189571"/>
            <a:ext cx="9247239" cy="869795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Bunkie is a city in Avoyelles </a:t>
            </a:r>
            <a:r>
              <a:rPr lang="en-US" sz="2400" dirty="0" smtClean="0">
                <a:solidFill>
                  <a:schemeClr val="tx2"/>
                </a:solidFill>
              </a:rPr>
              <a:t>Parish. That parish is not on the GSA County list. </a:t>
            </a:r>
            <a:r>
              <a:rPr lang="en-US" sz="2400" b="1" dirty="0" smtClean="0">
                <a:solidFill>
                  <a:schemeClr val="tx2"/>
                </a:solidFill>
              </a:rPr>
              <a:t>Standard Rate </a:t>
            </a:r>
            <a:r>
              <a:rPr lang="en-US" sz="2400" dirty="0" smtClean="0">
                <a:solidFill>
                  <a:schemeClr val="tx2"/>
                </a:solidFill>
              </a:rPr>
              <a:t>must be used. </a:t>
            </a:r>
            <a:endParaRPr lang="en-US" sz="2400" dirty="0">
              <a:solidFill>
                <a:schemeClr val="tx2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6020"/>
          <a:stretch/>
        </p:blipFill>
        <p:spPr>
          <a:xfrm>
            <a:off x="107712" y="1170878"/>
            <a:ext cx="11894080" cy="5553307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423746" y="2732049"/>
            <a:ext cx="8028878" cy="1115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3746" y="3389971"/>
            <a:ext cx="6735337" cy="1115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23746" y="2999678"/>
            <a:ext cx="66907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267629" y="5943600"/>
            <a:ext cx="11195825" cy="66907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07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>
                <a:solidFill>
                  <a:schemeClr val="tx2"/>
                </a:solidFill>
              </a:rPr>
              <a:t>Federal Travel </a:t>
            </a:r>
            <a:r>
              <a:rPr lang="en-US" b="1" u="sng" dirty="0" smtClean="0">
                <a:solidFill>
                  <a:schemeClr val="tx2"/>
                </a:solidFill>
              </a:rPr>
              <a:t>Regulation</a:t>
            </a:r>
            <a:endParaRPr lang="en-US" b="1" u="sng" dirty="0">
              <a:solidFill>
                <a:schemeClr val="tx2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018371"/>
            <a:ext cx="10014231" cy="222303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843561" y="3129887"/>
            <a:ext cx="52187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53629" y="3401122"/>
            <a:ext cx="4137103" cy="1115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9981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1343</TotalTime>
  <Words>433</Words>
  <Application>Microsoft Office PowerPoint</Application>
  <PresentationFormat>Widescreen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State Travel Reimbursement Procedures and Processes </vt:lpstr>
      <vt:lpstr>Agenda</vt:lpstr>
      <vt:lpstr>PPM 49 – Travel Guide</vt:lpstr>
      <vt:lpstr>PPM 49 – Travel Guide</vt:lpstr>
      <vt:lpstr>PPM 49 – Travel Guide  (Ctrl+F)</vt:lpstr>
      <vt:lpstr>Mileage Rate for Personally Owned Vehicles - GSA</vt:lpstr>
      <vt:lpstr>Domestic Travel Lodging and Meal Rates – GSA</vt:lpstr>
      <vt:lpstr>Bunkie is a city in Avoyelles Parish. That parish is not on the GSA County list. Standard Rate must be used. </vt:lpstr>
      <vt:lpstr>Federal Travel Regulation</vt:lpstr>
      <vt:lpstr>Entry for meals provided on the first/last day </vt:lpstr>
      <vt:lpstr>Required documentation for reimbursement</vt:lpstr>
      <vt:lpstr>Deadlines for Submission</vt:lpstr>
    </vt:vector>
  </TitlesOfParts>
  <Company>State of Louisiana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Travel Reimbursement</dc:title>
  <dc:creator>Natalya Besse</dc:creator>
  <cp:lastModifiedBy>Natalya Besse</cp:lastModifiedBy>
  <cp:revision>58</cp:revision>
  <dcterms:created xsi:type="dcterms:W3CDTF">2023-11-14T22:15:20Z</dcterms:created>
  <dcterms:modified xsi:type="dcterms:W3CDTF">2023-11-17T17:58:11Z</dcterms:modified>
</cp:coreProperties>
</file>